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6"/>
  </p:notesMasterIdLst>
  <p:sldIdLst>
    <p:sldId id="256" r:id="rId2"/>
    <p:sldId id="316" r:id="rId3"/>
    <p:sldId id="257" r:id="rId4"/>
    <p:sldId id="307" r:id="rId5"/>
    <p:sldId id="328" r:id="rId6"/>
    <p:sldId id="329" r:id="rId7"/>
    <p:sldId id="330" r:id="rId8"/>
    <p:sldId id="324" r:id="rId9"/>
    <p:sldId id="325" r:id="rId10"/>
    <p:sldId id="327" r:id="rId11"/>
    <p:sldId id="326" r:id="rId12"/>
    <p:sldId id="322" r:id="rId13"/>
    <p:sldId id="323" r:id="rId14"/>
    <p:sldId id="305"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70" d="100"/>
          <a:sy n="70" d="100"/>
        </p:scale>
        <p:origin x="-1506" y="-25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18/02/2014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slide" Target="../slides/slide2.xml"/><Relationship Id="rId7" Type="http://schemas.openxmlformats.org/officeDocument/2006/relationships/slide" Target="../slides/slide9.xml"/><Relationship Id="rId2" Type="http://schemas.openxmlformats.org/officeDocument/2006/relationships/slide" Target="../slides/slide4.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13.xml"/><Relationship Id="rId5" Type="http://schemas.openxmlformats.org/officeDocument/2006/relationships/slide" Target="../slides/slide3.xml"/><Relationship Id="rId10" Type="http://schemas.openxmlformats.org/officeDocument/2006/relationships/slide" Target="../slides/slide12.xml"/><Relationship Id="rId4" Type="http://schemas.openxmlformats.org/officeDocument/2006/relationships/slide" Target="../slides/slide14.xml"/><Relationship Id="rId9" Type="http://schemas.openxmlformats.org/officeDocument/2006/relationships/slide" Target="../slides/slide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18/02/2014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11134" y="6572818"/>
            <a:ext cx="910726"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924970" y="6569968"/>
            <a:ext cx="76671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691680" y="6569968"/>
            <a:ext cx="60144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11" name="Round Same Side Corner Rectangle 10">
            <a:hlinkClick r:id="rId5" action="ppaction://hlinksldjump"/>
          </p:cNvPr>
          <p:cNvSpPr/>
          <p:nvPr userDrawn="1"/>
        </p:nvSpPr>
        <p:spPr>
          <a:xfrm>
            <a:off x="8028384" y="6569968"/>
            <a:ext cx="1097114" cy="288032"/>
          </a:xfrm>
          <a:prstGeom prst="round2SameRect">
            <a:avLst/>
          </a:prstGeom>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12" name="Round Same Side Corner Rectangle 11">
            <a:hlinkClick r:id="rId6" action="ppaction://hlinksldjump"/>
          </p:cNvPr>
          <p:cNvSpPr/>
          <p:nvPr userDrawn="1"/>
        </p:nvSpPr>
        <p:spPr>
          <a:xfrm>
            <a:off x="2341993"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20" name="Round Same Side Corner Rectangle 19">
            <a:hlinkClick r:id="rId6" action="ppaction://hlinksldjump"/>
          </p:cNvPr>
          <p:cNvSpPr/>
          <p:nvPr userDrawn="1"/>
        </p:nvSpPr>
        <p:spPr>
          <a:xfrm>
            <a:off x="2781112"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21" name="Round Same Side Corner Rectangle 20">
            <a:hlinkClick r:id="rId6" action="ppaction://hlinksldjump"/>
          </p:cNvPr>
          <p:cNvSpPr/>
          <p:nvPr userDrawn="1"/>
        </p:nvSpPr>
        <p:spPr>
          <a:xfrm>
            <a:off x="3220231"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22" name="Round Same Side Corner Rectangle 21">
            <a:hlinkClick r:id="rId6" action="ppaction://hlinksldjump"/>
          </p:cNvPr>
          <p:cNvSpPr/>
          <p:nvPr userDrawn="1"/>
        </p:nvSpPr>
        <p:spPr>
          <a:xfrm>
            <a:off x="3659350"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3" name="Round Same Side Corner Rectangle 22">
            <a:hlinkClick r:id="rId7" action="ppaction://hlinksldjump"/>
          </p:cNvPr>
          <p:cNvSpPr/>
          <p:nvPr userDrawn="1"/>
        </p:nvSpPr>
        <p:spPr>
          <a:xfrm>
            <a:off x="4098469"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24" name="Round Same Side Corner Rectangle 23">
            <a:hlinkClick r:id="rId7" action="ppaction://hlinksldjump"/>
          </p:cNvPr>
          <p:cNvSpPr/>
          <p:nvPr userDrawn="1"/>
        </p:nvSpPr>
        <p:spPr>
          <a:xfrm>
            <a:off x="4537588"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5" name="Round Same Side Corner Rectangle 24">
            <a:hlinkClick r:id="rId7" action="ppaction://hlinksldjump"/>
          </p:cNvPr>
          <p:cNvSpPr/>
          <p:nvPr userDrawn="1"/>
        </p:nvSpPr>
        <p:spPr>
          <a:xfrm>
            <a:off x="4976707"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26" name="Round Same Side Corner Rectangle 25">
            <a:hlinkClick r:id="rId8" action="ppaction://hlinksldjump"/>
          </p:cNvPr>
          <p:cNvSpPr/>
          <p:nvPr userDrawn="1"/>
        </p:nvSpPr>
        <p:spPr>
          <a:xfrm>
            <a:off x="5415826"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8</a:t>
            </a:r>
            <a:endParaRPr lang="en-GB" sz="1600" b="1" dirty="0">
              <a:latin typeface="Calibri" pitchFamily="34" charset="0"/>
              <a:cs typeface="Calibri" pitchFamily="34" charset="0"/>
            </a:endParaRPr>
          </a:p>
        </p:txBody>
      </p:sp>
      <p:sp>
        <p:nvSpPr>
          <p:cNvPr id="27" name="Round Same Side Corner Rectangle 26">
            <a:hlinkClick r:id="rId8" action="ppaction://hlinksldjump"/>
          </p:cNvPr>
          <p:cNvSpPr/>
          <p:nvPr userDrawn="1"/>
        </p:nvSpPr>
        <p:spPr>
          <a:xfrm>
            <a:off x="5854945"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28" name="Round Same Side Corner Rectangle 27">
            <a:hlinkClick r:id="rId9" action="ppaction://hlinksldjump"/>
          </p:cNvPr>
          <p:cNvSpPr/>
          <p:nvPr userDrawn="1"/>
        </p:nvSpPr>
        <p:spPr>
          <a:xfrm>
            <a:off x="6294064"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29" name="Round Same Side Corner Rectangle 28">
            <a:hlinkClick r:id="rId9" action="ppaction://hlinksldjump"/>
          </p:cNvPr>
          <p:cNvSpPr/>
          <p:nvPr userDrawn="1"/>
        </p:nvSpPr>
        <p:spPr>
          <a:xfrm>
            <a:off x="6733183"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30" name="Round Same Side Corner Rectangle 29">
            <a:hlinkClick r:id="rId10" action="ppaction://hlinksldjump"/>
          </p:cNvPr>
          <p:cNvSpPr/>
          <p:nvPr userDrawn="1"/>
        </p:nvSpPr>
        <p:spPr>
          <a:xfrm>
            <a:off x="7172302"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31" name="Round Same Side Corner Rectangle 30">
            <a:hlinkClick r:id="rId11" action="ppaction://hlinksldjump"/>
          </p:cNvPr>
          <p:cNvSpPr/>
          <p:nvPr userDrawn="1"/>
        </p:nvSpPr>
        <p:spPr>
          <a:xfrm>
            <a:off x="7611424" y="6569015"/>
            <a:ext cx="40667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13</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18/02/2014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smtClean="0"/>
              <a:t>Unit 09</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Project Planning with IT</a:t>
            </a:r>
            <a:endParaRPr lang="en-GB" sz="3600" dirty="0"/>
          </a:p>
          <a:p>
            <a:r>
              <a:rPr lang="en-GB" sz="3600" dirty="0"/>
              <a:t> </a:t>
            </a:r>
            <a:r>
              <a:rPr lang="en-GB" sz="3600" b="1" dirty="0"/>
              <a:t>Y/601/7321 </a:t>
            </a:r>
            <a:endParaRPr lang="en-GB" sz="3600" dirty="0"/>
          </a:p>
        </p:txBody>
      </p:sp>
      <p:sp>
        <p:nvSpPr>
          <p:cNvPr id="4" name="TextBox 3"/>
          <p:cNvSpPr txBox="1"/>
          <p:nvPr/>
        </p:nvSpPr>
        <p:spPr>
          <a:xfrm>
            <a:off x="1622541" y="4077072"/>
            <a:ext cx="7269939" cy="1077218"/>
          </a:xfrm>
          <a:prstGeom prst="rect">
            <a:avLst/>
          </a:prstGeom>
          <a:noFill/>
        </p:spPr>
        <p:txBody>
          <a:bodyPr wrap="none" rtlCol="0">
            <a:spAutoFit/>
          </a:bodyPr>
          <a:lstStyle/>
          <a:p>
            <a:pPr algn="r"/>
            <a:r>
              <a:rPr lang="en-GB" sz="3200" b="1" dirty="0" smtClean="0"/>
              <a:t>LO4 </a:t>
            </a:r>
            <a:r>
              <a:rPr lang="en-GB" sz="3200" b="1" dirty="0" smtClean="0"/>
              <a:t>- </a:t>
            </a:r>
            <a:r>
              <a:rPr lang="en-GB" sz="3200" dirty="0"/>
              <a:t> Be able to review the </a:t>
            </a:r>
            <a:r>
              <a:rPr lang="en-GB" sz="3200" dirty="0" smtClean="0"/>
              <a:t>project</a:t>
            </a:r>
            <a:br>
              <a:rPr lang="en-GB" sz="3200" dirty="0" smtClean="0"/>
            </a:br>
            <a:r>
              <a:rPr lang="en-GB" sz="3200" dirty="0" smtClean="0"/>
              <a:t>management </a:t>
            </a:r>
            <a:r>
              <a:rPr lang="en-GB" sz="3200" dirty="0"/>
              <a:t>process</a:t>
            </a:r>
            <a:endParaRPr lang="en-GB" sz="32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2200" dirty="0" smtClean="0"/>
              <a:t>Now that the Production Project was complete you need to evaluate how you managed the external factors that had an influence of the production of this project. Only you know what these were as all external influences are unique for each project. These could include time overruns due to holidays, time off, missed lessons. It could be an unforeseen lack of skill or IT knowledge with the package, system crashes, missing teachers, lost files, blocked source materials.</a:t>
            </a:r>
          </a:p>
          <a:p>
            <a:pPr marL="109728" indent="0">
              <a:buNone/>
            </a:pPr>
            <a:r>
              <a:rPr lang="en-GB" sz="2200" b="1" dirty="0" smtClean="0"/>
              <a:t>P7.5 – Task 8 - </a:t>
            </a:r>
            <a:r>
              <a:rPr lang="en-GB" sz="2200" dirty="0" smtClean="0"/>
              <a:t>Adapt </a:t>
            </a:r>
            <a:r>
              <a:rPr lang="en-GB" sz="2200" dirty="0"/>
              <a:t>and Complete the report </a:t>
            </a:r>
            <a:r>
              <a:rPr lang="en-GB" sz="2200" dirty="0" smtClean="0"/>
              <a:t>“</a:t>
            </a:r>
            <a:r>
              <a:rPr lang="en-GB" sz="2200" b="1" dirty="0"/>
              <a:t>Unit 09 - LO4 - Task 1 - Project - Closeout Report</a:t>
            </a:r>
            <a:r>
              <a:rPr lang="en-GB" sz="2200" dirty="0" smtClean="0"/>
              <a:t>” </a:t>
            </a:r>
            <a:r>
              <a:rPr lang="en-GB" sz="2200" dirty="0"/>
              <a:t>for your </a:t>
            </a:r>
            <a:r>
              <a:rPr lang="en-GB" sz="2200" dirty="0" smtClean="0"/>
              <a:t>event under Section F evaluating how you overcame the </a:t>
            </a:r>
            <a:r>
              <a:rPr lang="en-GB" sz="2200" b="1" dirty="0" smtClean="0"/>
              <a:t>External Factors of Influence</a:t>
            </a:r>
            <a:r>
              <a:rPr lang="en-GB" sz="2200" dirty="0" smtClean="0"/>
              <a:t>.</a:t>
            </a:r>
          </a:p>
          <a:p>
            <a:pPr marL="109728" indent="0">
              <a:buNone/>
            </a:pPr>
            <a:r>
              <a:rPr lang="en-GB" sz="2200" b="1" dirty="0" smtClean="0"/>
              <a:t>D2.4 </a:t>
            </a:r>
            <a:r>
              <a:rPr lang="en-GB" sz="2200" b="1" dirty="0"/>
              <a:t>– Task </a:t>
            </a:r>
            <a:r>
              <a:rPr lang="en-GB" sz="2200" b="1" dirty="0" smtClean="0"/>
              <a:t>9 </a:t>
            </a:r>
            <a:r>
              <a:rPr lang="en-GB" sz="2200" b="1" dirty="0"/>
              <a:t>– </a:t>
            </a:r>
            <a:r>
              <a:rPr lang="en-GB" sz="2200" dirty="0"/>
              <a:t>In the last column of Section </a:t>
            </a:r>
            <a:r>
              <a:rPr lang="en-GB" sz="2200" dirty="0" smtClean="0"/>
              <a:t>F, </a:t>
            </a:r>
            <a:r>
              <a:rPr lang="en-GB" sz="2200" dirty="0"/>
              <a:t>Suggest improvements that could be made </a:t>
            </a:r>
            <a:r>
              <a:rPr lang="en-GB" sz="2200" dirty="0" smtClean="0"/>
              <a:t>in preparation for </a:t>
            </a:r>
            <a:r>
              <a:rPr lang="en-GB" sz="2200" b="1" dirty="0"/>
              <a:t>External Factors of Influence</a:t>
            </a:r>
            <a:r>
              <a:rPr lang="en-GB" sz="2200" dirty="0"/>
              <a:t>.</a:t>
            </a:r>
            <a:r>
              <a:rPr lang="en-GB" sz="2200" b="1" dirty="0" smtClean="0"/>
              <a:t> </a:t>
            </a:r>
            <a:r>
              <a:rPr lang="en-GB" sz="2200" dirty="0"/>
              <a:t>if you were to repeat this project again</a:t>
            </a:r>
            <a:r>
              <a:rPr lang="en-GB" sz="2200" dirty="0" smtClean="0"/>
              <a:t>.</a:t>
            </a:r>
            <a:endParaRPr lang="en-GB" sz="2200" dirty="0"/>
          </a:p>
        </p:txBody>
      </p:sp>
      <p:sp>
        <p:nvSpPr>
          <p:cNvPr id="3" name="Title 2"/>
          <p:cNvSpPr>
            <a:spLocks noGrp="1"/>
          </p:cNvSpPr>
          <p:nvPr>
            <p:ph type="title"/>
          </p:nvPr>
        </p:nvSpPr>
        <p:spPr>
          <a:xfrm>
            <a:off x="230832" y="116632"/>
            <a:ext cx="8733656" cy="648072"/>
          </a:xfrm>
        </p:spPr>
        <p:txBody>
          <a:bodyPr>
            <a:noAutofit/>
          </a:bodyPr>
          <a:lstStyle/>
          <a:p>
            <a:r>
              <a:rPr lang="en-GB" sz="2600" dirty="0" smtClean="0"/>
              <a:t>P7 - P</a:t>
            </a:r>
            <a:r>
              <a:rPr lang="en-GB" sz="2600" dirty="0" smtClean="0"/>
              <a:t>roject Review – External Factors of Influence</a:t>
            </a:r>
            <a:endParaRPr lang="en-GB" sz="2600" dirty="0"/>
          </a:p>
        </p:txBody>
      </p:sp>
    </p:spTree>
    <p:extLst>
      <p:ext uri="{BB962C8B-B14F-4D97-AF65-F5344CB8AC3E}">
        <p14:creationId xmlns:p14="http://schemas.microsoft.com/office/powerpoint/2010/main" val="15180809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2000" dirty="0" smtClean="0"/>
              <a:t>Feedback from external users and the client will be more valuable in </a:t>
            </a:r>
            <a:r>
              <a:rPr lang="en-GB" sz="1800" dirty="0" smtClean="0"/>
              <a:t>the</a:t>
            </a:r>
            <a:r>
              <a:rPr lang="en-GB" sz="2000" dirty="0" smtClean="0"/>
              <a:t> long run than your own self evaluation of the project. Both the client and the users will see faults you do not see, they might see issues that could have arisen, issues that might have impacted them as to the final product of the timing, costing or production of the Project.</a:t>
            </a:r>
          </a:p>
          <a:p>
            <a:pPr marL="109728" indent="0">
              <a:buNone/>
            </a:pPr>
            <a:r>
              <a:rPr lang="en-GB" sz="2000" b="1" dirty="0" smtClean="0"/>
              <a:t>P7.6 – Task 10 – </a:t>
            </a:r>
            <a:r>
              <a:rPr lang="en-GB" sz="2000" dirty="0" smtClean="0"/>
              <a:t>Create a questionnaire that gains feedback from three users, the clients and two others aimed at improving the effectiveness of the Project Planning stage and complete Section G – lessons learned in response to feedback gained.</a:t>
            </a:r>
          </a:p>
          <a:p>
            <a:r>
              <a:rPr lang="en-GB" sz="2000" dirty="0" smtClean="0"/>
              <a:t>Questions should be directed at all areas of the planning, budgets, milestones, deadlines, use of resources, quality of product, detail of scope, timescales, documentation provided and should suggest improvements.</a:t>
            </a:r>
          </a:p>
          <a:p>
            <a:pPr marL="109728" indent="0">
              <a:buNone/>
            </a:pPr>
            <a:r>
              <a:rPr lang="en-GB" sz="2000" b="1" dirty="0" smtClean="0"/>
              <a:t>D2.5 – Task 11 – </a:t>
            </a:r>
            <a:r>
              <a:rPr lang="en-GB" sz="2000" dirty="0" smtClean="0"/>
              <a:t>Evaluate your feedback from 3 users, commenting on qualitative responses with an aim of improving the effectiveness of the Project planning.</a:t>
            </a:r>
            <a:endParaRPr lang="en-GB" sz="2000" dirty="0"/>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P7 - P</a:t>
            </a:r>
            <a:r>
              <a:rPr lang="en-GB" sz="2400" dirty="0" smtClean="0"/>
              <a:t>roject Review – Gaining and Evaluating Feedback</a:t>
            </a:r>
            <a:endParaRPr lang="en-GB" sz="2400" dirty="0"/>
          </a:p>
        </p:txBody>
      </p:sp>
    </p:spTree>
    <p:extLst>
      <p:ext uri="{BB962C8B-B14F-4D97-AF65-F5344CB8AC3E}">
        <p14:creationId xmlns:p14="http://schemas.microsoft.com/office/powerpoint/2010/main" val="23298965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2000" dirty="0" smtClean="0"/>
              <a:t>A good project Manager always self evaluates a </a:t>
            </a:r>
            <a:r>
              <a:rPr lang="en-GB" sz="2000" dirty="0"/>
              <a:t>project </a:t>
            </a:r>
            <a:r>
              <a:rPr lang="en-GB" sz="2000" dirty="0" smtClean="0"/>
              <a:t>in </a:t>
            </a:r>
            <a:r>
              <a:rPr lang="en-GB" sz="2000" dirty="0"/>
              <a:t>order </a:t>
            </a:r>
            <a:r>
              <a:rPr lang="en-GB" sz="2000" dirty="0" smtClean="0"/>
              <a:t>to improve </a:t>
            </a:r>
            <a:r>
              <a:rPr lang="en-GB" sz="2000" dirty="0"/>
              <a:t>the effectiveness of future </a:t>
            </a:r>
            <a:r>
              <a:rPr lang="en-GB" sz="2000" dirty="0" smtClean="0"/>
              <a:t>planning . </a:t>
            </a:r>
            <a:r>
              <a:rPr lang="en-GB" sz="2000" dirty="0"/>
              <a:t>As a project planner this is unlikely to be the first project you will have been involved in or the last and lessons can always be learned from the successes and the failures of the stages and of the project as a </a:t>
            </a:r>
            <a:r>
              <a:rPr lang="en-GB" sz="2000" dirty="0" smtClean="0"/>
              <a:t>whole. This </a:t>
            </a:r>
            <a:r>
              <a:rPr lang="en-GB" sz="2000" dirty="0"/>
              <a:t>will be a document you would </a:t>
            </a:r>
            <a:r>
              <a:rPr lang="en-GB" sz="2000" dirty="0" smtClean="0"/>
              <a:t>benefit from in future projects.</a:t>
            </a:r>
            <a:endParaRPr lang="en-GB" sz="2000" dirty="0"/>
          </a:p>
          <a:p>
            <a:pPr marL="109728" indent="0">
              <a:buNone/>
            </a:pPr>
            <a:r>
              <a:rPr lang="en-GB" sz="2000" b="1" dirty="0" smtClean="0"/>
              <a:t>P7.7 – Task 12 - </a:t>
            </a:r>
            <a:r>
              <a:rPr lang="en-GB" sz="2000" dirty="0" smtClean="0"/>
              <a:t>Produce a Self Evaluation of your Project Management Skills based on the selected criterion.</a:t>
            </a:r>
          </a:p>
          <a:p>
            <a:r>
              <a:rPr lang="en-GB" sz="2000" dirty="0" smtClean="0"/>
              <a:t>Setting of milestones </a:t>
            </a:r>
            <a:endParaRPr lang="en-GB" sz="2000" dirty="0"/>
          </a:p>
          <a:p>
            <a:r>
              <a:rPr lang="en-GB" sz="2000" dirty="0" smtClean="0"/>
              <a:t>Meeting deadlines</a:t>
            </a:r>
            <a:endParaRPr lang="en-GB" sz="2000" dirty="0"/>
          </a:p>
          <a:p>
            <a:r>
              <a:rPr lang="en-GB" sz="2000" dirty="0" smtClean="0"/>
              <a:t>Actual </a:t>
            </a:r>
            <a:r>
              <a:rPr lang="en-GB" sz="2000" dirty="0"/>
              <a:t>resources </a:t>
            </a:r>
            <a:r>
              <a:rPr lang="en-GB" sz="2000" dirty="0" smtClean="0"/>
              <a:t>usage</a:t>
            </a:r>
            <a:endParaRPr lang="en-GB" sz="2000" dirty="0"/>
          </a:p>
          <a:p>
            <a:r>
              <a:rPr lang="en-GB" sz="2000" dirty="0" smtClean="0"/>
              <a:t>Management </a:t>
            </a:r>
            <a:r>
              <a:rPr lang="en-GB" sz="2000" dirty="0"/>
              <a:t>skills </a:t>
            </a:r>
            <a:r>
              <a:rPr lang="en-GB" sz="2000" dirty="0" smtClean="0"/>
              <a:t>in directing others</a:t>
            </a:r>
            <a:endParaRPr lang="en-GB" sz="2000" dirty="0"/>
          </a:p>
          <a:p>
            <a:r>
              <a:rPr lang="en-GB" sz="2000" dirty="0" smtClean="0"/>
              <a:t>Budgeting and Costs </a:t>
            </a:r>
            <a:endParaRPr lang="en-GB" sz="2000" dirty="0"/>
          </a:p>
          <a:p>
            <a:r>
              <a:rPr lang="en-GB" sz="2000" dirty="0" smtClean="0"/>
              <a:t>Effectiveness of Planning and Implementation</a:t>
            </a:r>
            <a:endParaRPr lang="en-GB" sz="2000" dirty="0"/>
          </a:p>
          <a:p>
            <a:r>
              <a:rPr lang="en-GB" sz="2000" dirty="0" smtClean="0"/>
              <a:t>Risk Management.</a:t>
            </a:r>
          </a:p>
        </p:txBody>
      </p:sp>
      <p:sp>
        <p:nvSpPr>
          <p:cNvPr id="3" name="Title 2"/>
          <p:cNvSpPr>
            <a:spLocks noGrp="1"/>
          </p:cNvSpPr>
          <p:nvPr>
            <p:ph type="title"/>
          </p:nvPr>
        </p:nvSpPr>
        <p:spPr>
          <a:xfrm>
            <a:off x="230832" y="116632"/>
            <a:ext cx="8733656" cy="648072"/>
          </a:xfrm>
        </p:spPr>
        <p:txBody>
          <a:bodyPr>
            <a:noAutofit/>
          </a:bodyPr>
          <a:lstStyle/>
          <a:p>
            <a:r>
              <a:rPr lang="en-GB" sz="3000" dirty="0" smtClean="0"/>
              <a:t>P7.7 -</a:t>
            </a:r>
            <a:r>
              <a:rPr lang="en-GB" sz="3000" dirty="0" smtClean="0"/>
              <a:t> </a:t>
            </a:r>
            <a:r>
              <a:rPr lang="en-GB" sz="3000" dirty="0"/>
              <a:t>Review of </a:t>
            </a:r>
            <a:r>
              <a:rPr lang="en-GB" sz="3000" dirty="0" smtClean="0"/>
              <a:t>Project Management Skills </a:t>
            </a:r>
            <a:endParaRPr lang="en-GB" sz="3000" dirty="0"/>
          </a:p>
        </p:txBody>
      </p:sp>
    </p:spTree>
    <p:extLst>
      <p:ext uri="{BB962C8B-B14F-4D97-AF65-F5344CB8AC3E}">
        <p14:creationId xmlns:p14="http://schemas.microsoft.com/office/powerpoint/2010/main" val="239579995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600" dirty="0" smtClean="0"/>
              <a:t>The final phase of a Project is closure. For the last stage you will need to make suggest improvements to you as a Project Manager rather than your project. As a project Manager you will need to accept full responsibility for everything that has happened in the Planning and Production of your Project. You will need to suggest improvements that could be made to the way you did everything.</a:t>
            </a:r>
          </a:p>
          <a:p>
            <a:r>
              <a:rPr lang="en-GB" sz="1600" b="1" dirty="0" smtClean="0"/>
              <a:t>Project </a:t>
            </a:r>
            <a:r>
              <a:rPr lang="en-GB" sz="1600" b="1" dirty="0"/>
              <a:t>management skills</a:t>
            </a:r>
            <a:r>
              <a:rPr lang="en-GB" sz="1600" dirty="0"/>
              <a:t> </a:t>
            </a:r>
            <a:r>
              <a:rPr lang="en-GB" sz="1600" dirty="0" smtClean="0"/>
              <a:t>– What could you do better at managing staff, about managing timescales and budgets, about setting deadlines and forcing others to meet these deadlines. What could you do better about the way you organised the Project.</a:t>
            </a:r>
            <a:endParaRPr lang="en-GB" sz="1600" dirty="0"/>
          </a:p>
          <a:p>
            <a:r>
              <a:rPr lang="en-GB" sz="1600" b="1" dirty="0" smtClean="0"/>
              <a:t>Final </a:t>
            </a:r>
            <a:r>
              <a:rPr lang="en-GB" sz="1600" b="1" dirty="0"/>
              <a:t>product </a:t>
            </a:r>
            <a:r>
              <a:rPr lang="en-GB" sz="1600" dirty="0" smtClean="0"/>
              <a:t>– What could you have done better about making the finished piece better, was it time, money, skill, acquiring knowledge. You can use materials from the finished project to argue this. </a:t>
            </a:r>
            <a:endParaRPr lang="en-GB" sz="1600" dirty="0"/>
          </a:p>
          <a:p>
            <a:r>
              <a:rPr lang="en-GB" sz="1600" b="1" dirty="0" smtClean="0"/>
              <a:t>Resources </a:t>
            </a:r>
            <a:r>
              <a:rPr lang="en-GB" sz="1600" b="1" dirty="0"/>
              <a:t>usage</a:t>
            </a:r>
            <a:r>
              <a:rPr lang="en-GB" sz="1600" dirty="0"/>
              <a:t> (e.g. suppliers, equipment) </a:t>
            </a:r>
            <a:r>
              <a:rPr lang="en-GB" sz="1600" dirty="0" smtClean="0"/>
              <a:t>– How could you have made better use of the facilities, what could you have learned beforehand, who would you have gone to instead.</a:t>
            </a:r>
            <a:endParaRPr lang="en-GB" sz="1600" dirty="0"/>
          </a:p>
          <a:p>
            <a:r>
              <a:rPr lang="en-GB" sz="1600" b="1" dirty="0" smtClean="0"/>
              <a:t>Future projects </a:t>
            </a:r>
            <a:r>
              <a:rPr lang="en-GB" sz="1600" dirty="0" smtClean="0"/>
              <a:t>– At the end of the day what could you have done better in a future project, what have you learned, what could you improve, what did you discover were your strengths and how could you take advantage and further these for future projects.</a:t>
            </a:r>
          </a:p>
          <a:p>
            <a:pPr marL="109728" indent="0">
              <a:buNone/>
            </a:pPr>
            <a:r>
              <a:rPr lang="en-GB" sz="1600" b="1" dirty="0" smtClean="0"/>
              <a:t>D2.6 </a:t>
            </a:r>
            <a:r>
              <a:rPr lang="en-GB" sz="1600" b="1" dirty="0"/>
              <a:t>– Task </a:t>
            </a:r>
            <a:r>
              <a:rPr lang="en-GB" sz="1600" b="1" dirty="0" smtClean="0"/>
              <a:t>13 – </a:t>
            </a:r>
            <a:r>
              <a:rPr lang="en-GB" sz="1600" dirty="0"/>
              <a:t>M</a:t>
            </a:r>
            <a:r>
              <a:rPr lang="en-GB" sz="1600" dirty="0" smtClean="0"/>
              <a:t>ake recommendations to your Project Management skills that could benefit you in the future on based on the selected criterion.</a:t>
            </a:r>
            <a:endParaRPr lang="en-GB" sz="1600" dirty="0"/>
          </a:p>
          <a:p>
            <a:endParaRPr lang="en-GB" sz="2800" dirty="0"/>
          </a:p>
        </p:txBody>
      </p:sp>
      <p:sp>
        <p:nvSpPr>
          <p:cNvPr id="3" name="Title 2"/>
          <p:cNvSpPr>
            <a:spLocks noGrp="1"/>
          </p:cNvSpPr>
          <p:nvPr>
            <p:ph type="title"/>
          </p:nvPr>
        </p:nvSpPr>
        <p:spPr>
          <a:xfrm>
            <a:off x="230832" y="116632"/>
            <a:ext cx="8733656" cy="648072"/>
          </a:xfrm>
        </p:spPr>
        <p:txBody>
          <a:bodyPr>
            <a:noAutofit/>
          </a:bodyPr>
          <a:lstStyle/>
          <a:p>
            <a:r>
              <a:rPr lang="en-GB" sz="3000" dirty="0" smtClean="0"/>
              <a:t>D2.6 </a:t>
            </a:r>
            <a:r>
              <a:rPr lang="en-GB" sz="3000" dirty="0"/>
              <a:t>- Recommendations for </a:t>
            </a:r>
            <a:r>
              <a:rPr lang="en-GB" sz="3000" dirty="0" smtClean="0"/>
              <a:t>Improvements </a:t>
            </a:r>
            <a:endParaRPr lang="en-GB" sz="3000" dirty="0"/>
          </a:p>
        </p:txBody>
      </p:sp>
    </p:spTree>
    <p:extLst>
      <p:ext uri="{BB962C8B-B14F-4D97-AF65-F5344CB8AC3E}">
        <p14:creationId xmlns:p14="http://schemas.microsoft.com/office/powerpoint/2010/main" val="26453687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836712"/>
            <a:ext cx="8784976" cy="5544616"/>
          </a:xfrm>
        </p:spPr>
        <p:txBody>
          <a:bodyPr>
            <a:noAutofit/>
          </a:bodyPr>
          <a:lstStyle/>
          <a:p>
            <a:pPr marL="109728" indent="0">
              <a:buNone/>
            </a:pPr>
            <a:r>
              <a:rPr lang="en-GB" sz="1200" b="1" dirty="0"/>
              <a:t>P7.1 – Task 1 - </a:t>
            </a:r>
            <a:r>
              <a:rPr lang="en-GB" sz="1200" dirty="0"/>
              <a:t>Adapt and Complete the report “</a:t>
            </a:r>
            <a:r>
              <a:rPr lang="en-GB" sz="1200" b="1" dirty="0"/>
              <a:t>Unit 09 - LO4 - Task 1 - Project - Closeout Report</a:t>
            </a:r>
            <a:r>
              <a:rPr lang="en-GB" sz="1200" dirty="0"/>
              <a:t>” for your event under Section B evaluating the </a:t>
            </a:r>
            <a:r>
              <a:rPr lang="en-GB" sz="1200" b="1" dirty="0"/>
              <a:t>Milestones</a:t>
            </a:r>
            <a:r>
              <a:rPr lang="en-GB" sz="1200" dirty="0"/>
              <a:t>.</a:t>
            </a:r>
          </a:p>
          <a:p>
            <a:pPr marL="109728" indent="0">
              <a:buNone/>
            </a:pPr>
            <a:r>
              <a:rPr lang="en-GB" sz="1200" b="1" dirty="0"/>
              <a:t>D2.1 – Task 2 – </a:t>
            </a:r>
            <a:r>
              <a:rPr lang="en-GB" sz="1200" dirty="0"/>
              <a:t>In the last column of Section B, Suggest improvements that could be made to the setting of Milestones if you were to repeat this project again.</a:t>
            </a:r>
          </a:p>
          <a:p>
            <a:pPr marL="109728" indent="0">
              <a:buNone/>
            </a:pPr>
            <a:r>
              <a:rPr lang="en-GB" sz="1200" b="1" dirty="0"/>
              <a:t>P7.2 – Task 3 - </a:t>
            </a:r>
            <a:r>
              <a:rPr lang="en-GB" sz="1200" dirty="0"/>
              <a:t>Adapt and Complete the report “</a:t>
            </a:r>
            <a:r>
              <a:rPr lang="en-GB" sz="1200" b="1" dirty="0"/>
              <a:t>Unit 09 - LO4 - Task 1 - Project - Closeout Report</a:t>
            </a:r>
            <a:r>
              <a:rPr lang="en-GB" sz="1200" dirty="0"/>
              <a:t>” for your event under Section C evaluating the </a:t>
            </a:r>
            <a:r>
              <a:rPr lang="en-GB" sz="1200" b="1" dirty="0"/>
              <a:t>project performance Specification</a:t>
            </a:r>
            <a:r>
              <a:rPr lang="en-GB" sz="1200" dirty="0"/>
              <a:t>.</a:t>
            </a:r>
          </a:p>
          <a:p>
            <a:pPr marL="109728" indent="0">
              <a:buNone/>
            </a:pPr>
            <a:r>
              <a:rPr lang="en-GB" sz="1200" b="1" dirty="0"/>
              <a:t>D2.2 – Task 4 – </a:t>
            </a:r>
            <a:r>
              <a:rPr lang="en-GB" sz="1200" dirty="0"/>
              <a:t>In the last column of Section C, Suggest improvements that could be made to the negotiation of the Project Specification if you were to repeat this project again</a:t>
            </a:r>
            <a:r>
              <a:rPr lang="en-GB" sz="1200" dirty="0" smtClean="0"/>
              <a:t>.</a:t>
            </a:r>
            <a:endParaRPr lang="en-GB" sz="1200" dirty="0"/>
          </a:p>
          <a:p>
            <a:pPr marL="109728" indent="0">
              <a:buNone/>
            </a:pPr>
            <a:r>
              <a:rPr lang="en-GB" sz="1200" b="1" dirty="0"/>
              <a:t>P7.3 – Task 5 - </a:t>
            </a:r>
            <a:r>
              <a:rPr lang="en-GB" sz="1200" dirty="0"/>
              <a:t>Adapt and Complete the report “</a:t>
            </a:r>
            <a:r>
              <a:rPr lang="en-GB" sz="1200" b="1" dirty="0"/>
              <a:t>Unit 09 - LO4 - Task 1 - Project - Closeout Report</a:t>
            </a:r>
            <a:r>
              <a:rPr lang="en-GB" sz="1200" dirty="0"/>
              <a:t>” for your event under Section D evaluating the </a:t>
            </a:r>
            <a:r>
              <a:rPr lang="en-GB" sz="1200" b="1" dirty="0" err="1"/>
              <a:t>Costings</a:t>
            </a:r>
            <a:r>
              <a:rPr lang="en-GB" sz="1200" b="1" dirty="0"/>
              <a:t> and Budgets</a:t>
            </a:r>
            <a:r>
              <a:rPr lang="en-GB" sz="1200" dirty="0"/>
              <a:t>.</a:t>
            </a:r>
          </a:p>
          <a:p>
            <a:pPr marL="109728" indent="0">
              <a:buNone/>
            </a:pPr>
            <a:r>
              <a:rPr lang="en-GB" sz="1200" b="1" dirty="0"/>
              <a:t>P7.4 – Task 6 - </a:t>
            </a:r>
            <a:r>
              <a:rPr lang="en-GB" sz="1200" dirty="0"/>
              <a:t>Adapt and Complete the report “</a:t>
            </a:r>
            <a:r>
              <a:rPr lang="en-GB" sz="1200" b="1" dirty="0"/>
              <a:t>Unit 09 - LO4 - Task 1 - Project - Closeout Report</a:t>
            </a:r>
            <a:r>
              <a:rPr lang="en-GB" sz="1200" dirty="0"/>
              <a:t>” for your event under Section E evaluating the </a:t>
            </a:r>
            <a:r>
              <a:rPr lang="en-GB" sz="1200" b="1" dirty="0"/>
              <a:t>Final Product Scope</a:t>
            </a:r>
            <a:r>
              <a:rPr lang="en-GB" sz="1200" dirty="0"/>
              <a:t>.</a:t>
            </a:r>
          </a:p>
          <a:p>
            <a:pPr marL="109728" indent="0">
              <a:buNone/>
            </a:pPr>
            <a:r>
              <a:rPr lang="en-GB" sz="1200" b="1" dirty="0"/>
              <a:t>D2.3 – Task 7 – </a:t>
            </a:r>
            <a:r>
              <a:rPr lang="en-GB" sz="1200" dirty="0"/>
              <a:t>In the last column of Section E, Suggest improvements that could be made to the </a:t>
            </a:r>
            <a:r>
              <a:rPr lang="en-GB" sz="1200" b="1" dirty="0"/>
              <a:t>Project Scope </a:t>
            </a:r>
            <a:r>
              <a:rPr lang="en-GB" sz="1200" dirty="0"/>
              <a:t>if you were to repeat this project again</a:t>
            </a:r>
            <a:r>
              <a:rPr lang="en-GB" sz="1200" dirty="0" smtClean="0"/>
              <a:t>.</a:t>
            </a:r>
            <a:endParaRPr lang="en-GB" sz="1200" dirty="0"/>
          </a:p>
          <a:p>
            <a:pPr marL="109728" indent="0">
              <a:buNone/>
            </a:pPr>
            <a:r>
              <a:rPr lang="en-GB" sz="1200" b="1" dirty="0"/>
              <a:t>P7.5 – Task 8 - </a:t>
            </a:r>
            <a:r>
              <a:rPr lang="en-GB" sz="1200" dirty="0"/>
              <a:t>Adapt and Complete the report “</a:t>
            </a:r>
            <a:r>
              <a:rPr lang="en-GB" sz="1200" b="1" dirty="0"/>
              <a:t>Unit 09 - LO4 - Task 1 - Project - Closeout Report</a:t>
            </a:r>
            <a:r>
              <a:rPr lang="en-GB" sz="1200" dirty="0"/>
              <a:t>” for your event under Section F evaluating how you overcame the </a:t>
            </a:r>
            <a:r>
              <a:rPr lang="en-GB" sz="1200" b="1" dirty="0"/>
              <a:t>External Factors of Influence</a:t>
            </a:r>
            <a:r>
              <a:rPr lang="en-GB" sz="1200" dirty="0"/>
              <a:t>.</a:t>
            </a:r>
          </a:p>
          <a:p>
            <a:pPr marL="109728" indent="0">
              <a:buNone/>
            </a:pPr>
            <a:r>
              <a:rPr lang="en-GB" sz="1200" b="1" dirty="0"/>
              <a:t>D2.4 – Task 9 – </a:t>
            </a:r>
            <a:r>
              <a:rPr lang="en-GB" sz="1200" dirty="0"/>
              <a:t>In the last column of Section F, Suggest improvements that could be made in preparation for </a:t>
            </a:r>
            <a:r>
              <a:rPr lang="en-GB" sz="1200" b="1" dirty="0"/>
              <a:t>External Factors of Influence</a:t>
            </a:r>
            <a:r>
              <a:rPr lang="en-GB" sz="1200" dirty="0"/>
              <a:t>.</a:t>
            </a:r>
            <a:r>
              <a:rPr lang="en-GB" sz="1200" b="1" dirty="0"/>
              <a:t> </a:t>
            </a:r>
            <a:r>
              <a:rPr lang="en-GB" sz="1200" dirty="0"/>
              <a:t>if you were to repeat this project again</a:t>
            </a:r>
            <a:r>
              <a:rPr lang="en-GB" sz="1200" dirty="0" smtClean="0"/>
              <a:t>.</a:t>
            </a:r>
            <a:endParaRPr lang="en-GB" sz="1200" dirty="0"/>
          </a:p>
          <a:p>
            <a:pPr marL="109728" indent="0">
              <a:buNone/>
            </a:pPr>
            <a:r>
              <a:rPr lang="en-GB" sz="1200" b="1" dirty="0"/>
              <a:t>P7.6 – Task 10 – </a:t>
            </a:r>
            <a:r>
              <a:rPr lang="en-GB" sz="1200" dirty="0"/>
              <a:t>Create a questionnaire that gains feedback from three users, the clients and two others aimed at improving the effectiveness of the Project Planning stage and complete Section G – lessons learned in response to feedback gained.</a:t>
            </a:r>
          </a:p>
          <a:p>
            <a:pPr marL="109728" indent="0">
              <a:buNone/>
            </a:pPr>
            <a:r>
              <a:rPr lang="en-GB" sz="1200" b="1" dirty="0"/>
              <a:t>D2.5 – Task 11 – </a:t>
            </a:r>
            <a:r>
              <a:rPr lang="en-GB" sz="1200" dirty="0"/>
              <a:t>Evaluate your feedback from 3 users, commenting on qualitative responses with an aim of improving the effectiveness of the Project planning</a:t>
            </a:r>
            <a:r>
              <a:rPr lang="en-GB" sz="1200" dirty="0" smtClean="0"/>
              <a:t>.</a:t>
            </a:r>
            <a:endParaRPr lang="en-GB" sz="1200" dirty="0"/>
          </a:p>
          <a:p>
            <a:pPr marL="109728" indent="0">
              <a:buNone/>
            </a:pPr>
            <a:r>
              <a:rPr lang="en-GB" sz="1200" b="1" dirty="0"/>
              <a:t>P7.7 – Task 12 - </a:t>
            </a:r>
            <a:r>
              <a:rPr lang="en-GB" sz="1200" dirty="0"/>
              <a:t>Produce a Self Evaluation of your Project Management Skills based on the selected criterion</a:t>
            </a:r>
            <a:r>
              <a:rPr lang="en-GB" sz="1200" dirty="0" smtClean="0"/>
              <a:t>.</a:t>
            </a:r>
            <a:endParaRPr lang="en-GB" sz="1200" dirty="0"/>
          </a:p>
          <a:p>
            <a:pPr marL="109728" indent="0">
              <a:buNone/>
            </a:pPr>
            <a:r>
              <a:rPr lang="en-GB" sz="1200" b="1" dirty="0"/>
              <a:t>D2.6 – Task 13 – </a:t>
            </a:r>
            <a:r>
              <a:rPr lang="en-GB" sz="1200" dirty="0"/>
              <a:t>Make recommendations to your Project Management skills that could benefit you in the future on based on the selected criterion.</a:t>
            </a:r>
          </a:p>
        </p:txBody>
      </p:sp>
      <p:sp>
        <p:nvSpPr>
          <p:cNvPr id="3" name="Title 2"/>
          <p:cNvSpPr>
            <a:spLocks noGrp="1"/>
          </p:cNvSpPr>
          <p:nvPr>
            <p:ph type="title"/>
          </p:nvPr>
        </p:nvSpPr>
        <p:spPr>
          <a:xfrm>
            <a:off x="179512" y="116632"/>
            <a:ext cx="8640960" cy="706090"/>
          </a:xfrm>
        </p:spPr>
        <p:txBody>
          <a:bodyPr>
            <a:normAutofit/>
          </a:bodyPr>
          <a:lstStyle/>
          <a:p>
            <a:r>
              <a:rPr lang="en-GB" dirty="0" smtClean="0"/>
              <a:t>Task List</a:t>
            </a:r>
            <a:endParaRPr lang="en-GB"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686431861"/>
              </p:ext>
            </p:extLst>
          </p:nvPr>
        </p:nvGraphicFramePr>
        <p:xfrm>
          <a:off x="179512" y="1052513"/>
          <a:ext cx="8713663" cy="5486400"/>
        </p:xfrm>
        <a:graphic>
          <a:graphicData uri="http://schemas.openxmlformats.org/drawingml/2006/table">
            <a:tbl>
              <a:tblPr firstRow="1" bandRow="1">
                <a:tableStyleId>{5C22544A-7EE6-4342-B048-85BDC9FD1C3A}</a:tableStyleId>
              </a:tblPr>
              <a:tblGrid>
                <a:gridCol w="360730"/>
                <a:gridCol w="1440165"/>
                <a:gridCol w="504056"/>
                <a:gridCol w="2016224"/>
                <a:gridCol w="2160240"/>
                <a:gridCol w="2232248"/>
              </a:tblGrid>
              <a:tr h="1061281">
                <a:tc gridSpan="2">
                  <a:txBody>
                    <a:bodyPr/>
                    <a:lstStyle/>
                    <a:p>
                      <a:r>
                        <a:rPr kumimoji="0" lang="en-GB" sz="1200" u="none" strike="noStrike" kern="1200" baseline="0" dirty="0" smtClean="0"/>
                        <a:t>Learning Outcome (LO) </a:t>
                      </a:r>
                    </a:p>
                    <a:p>
                      <a:r>
                        <a:rPr kumimoji="0" lang="en-GB" sz="1200" u="none" strike="noStrike" kern="1200" baseline="0" dirty="0" smtClean="0"/>
                        <a:t>The learner will:</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200" u="none" strike="noStrike" kern="1200" baseline="0" dirty="0" smtClean="0"/>
                        <a:t>Pass </a:t>
                      </a:r>
                    </a:p>
                    <a:p>
                      <a:r>
                        <a:rPr kumimoji="0" lang="en-GB" sz="1200" u="none" strike="noStrike" kern="1200" baseline="0" dirty="0" smtClean="0"/>
                        <a:t>The assessment criteria are the pass requirements for this unit. </a:t>
                      </a:r>
                    </a:p>
                    <a:p>
                      <a:r>
                        <a:rPr kumimoji="0" lang="en-GB" sz="1200" u="none" strike="noStrike" kern="1200" baseline="0" dirty="0" smtClean="0"/>
                        <a:t>The learner can: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200" u="none" strike="noStrike" kern="1200" baseline="0" dirty="0" smtClean="0"/>
                        <a:t>Merit </a:t>
                      </a:r>
                    </a:p>
                    <a:p>
                      <a:r>
                        <a:rPr kumimoji="0" lang="en-GB" sz="1200" u="none" strike="noStrike" kern="1200" baseline="0" dirty="0" smtClean="0"/>
                        <a:t>For merit the evidence must show that, in addition to the pass criteria, the learner is able to: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200" u="none" strike="noStrike" kern="1200" baseline="0" dirty="0" smtClean="0"/>
                        <a:t>Distinction </a:t>
                      </a:r>
                    </a:p>
                    <a:p>
                      <a:r>
                        <a:rPr kumimoji="0" lang="en-GB" sz="1200" u="none" strike="noStrike" kern="1200" baseline="0" dirty="0" smtClean="0"/>
                        <a:t>For distinction the evidence must show that, in addition to the pass and merit criteria, the learner is able to: </a:t>
                      </a:r>
                      <a:endParaRPr kumimoji="0" lang="en-GB" sz="1200" b="0" i="0" u="none" strike="noStrike" kern="1200" baseline="0" dirty="0" smtClean="0">
                        <a:solidFill>
                          <a:schemeClr val="lt1"/>
                        </a:solidFill>
                        <a:latin typeface="Arial" pitchFamily="34" charset="0"/>
                        <a:ea typeface="+mn-ea"/>
                        <a:cs typeface="Arial" pitchFamily="34" charset="0"/>
                      </a:endParaRPr>
                    </a:p>
                  </a:txBody>
                  <a:tcPr/>
                </a:tc>
              </a:tr>
              <a:tr h="450135">
                <a:tc rowSpan="3">
                  <a:txBody>
                    <a:bodyPr/>
                    <a:lstStyle/>
                    <a:p>
                      <a:r>
                        <a:rPr lang="en-GB" sz="1200" dirty="0" smtClean="0"/>
                        <a:t>1</a:t>
                      </a:r>
                      <a:endParaRPr lang="en-GB" sz="1200" dirty="0">
                        <a:latin typeface="Arial" pitchFamily="34" charset="0"/>
                        <a:cs typeface="Arial" pitchFamily="34" charset="0"/>
                      </a:endParaRPr>
                    </a:p>
                  </a:txBody>
                  <a:tcPr/>
                </a:tc>
                <a:tc rowSpan="3">
                  <a:txBody>
                    <a:bodyPr/>
                    <a:lstStyle/>
                    <a:p>
                      <a:r>
                        <a:rPr kumimoji="0" lang="en-GB" sz="1200" u="none" strike="noStrike" kern="1200" baseline="0" dirty="0" smtClean="0"/>
                        <a:t>Understand how projects are managed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P1</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Illustrate typical phases of a project life cycle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dirty="0">
                        <a:latin typeface="Arial" pitchFamily="34" charset="0"/>
                        <a:cs typeface="Arial" pitchFamily="34" charset="0"/>
                      </a:endParaRPr>
                    </a:p>
                  </a:txBody>
                  <a:tcPr/>
                </a:tc>
              </a:tr>
              <a:tr h="630189">
                <a:tc vMerge="1">
                  <a:txBody>
                    <a:bodyPr/>
                    <a:lstStyle/>
                    <a:p>
                      <a:endParaRPr lang="en-GB"/>
                    </a:p>
                  </a:txBody>
                  <a:tcPr/>
                </a:tc>
                <a:tc vMerge="1">
                  <a:txBody>
                    <a:bodyPr/>
                    <a:lstStyle/>
                    <a:p>
                      <a:endParaRPr lang="en-GB"/>
                    </a:p>
                  </a:txBody>
                  <a:tcPr/>
                </a:tc>
                <a:tc>
                  <a:txBody>
                    <a:bodyPr/>
                    <a:lstStyle/>
                    <a:p>
                      <a:r>
                        <a:rPr lang="en-GB" sz="1200" dirty="0" smtClean="0"/>
                        <a:t>P2</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Explain the resources available to support the project manager </a:t>
                      </a:r>
                      <a:endParaRPr lang="en-GB" sz="12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M1 Compare different project methodologies </a:t>
                      </a:r>
                      <a:endParaRPr lang="en-GB" sz="1200" dirty="0" smtClean="0"/>
                    </a:p>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a:latin typeface="Arial" pitchFamily="34" charset="0"/>
                        <a:cs typeface="Arial" pitchFamily="34" charset="0"/>
                      </a:endParaRPr>
                    </a:p>
                  </a:txBody>
                  <a:tcPr/>
                </a:tc>
              </a:tr>
              <a:tr h="594320">
                <a:tc vMerge="1">
                  <a:txBody>
                    <a:bodyPr/>
                    <a:lstStyle/>
                    <a:p>
                      <a:endParaRPr lang="en-GB"/>
                    </a:p>
                  </a:txBody>
                  <a:tcPr/>
                </a:tc>
                <a:tc vMerge="1">
                  <a:txBody>
                    <a:bodyPr/>
                    <a:lstStyle/>
                    <a:p>
                      <a:endParaRPr lang="en-GB"/>
                    </a:p>
                  </a:txBody>
                  <a:tcPr/>
                </a:tc>
                <a:tc>
                  <a:txBody>
                    <a:bodyPr/>
                    <a:lstStyle/>
                    <a:p>
                      <a:r>
                        <a:rPr lang="en-GB" sz="1200" dirty="0" smtClean="0"/>
                        <a:t>P3</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Discuss issues affecting project management </a:t>
                      </a:r>
                      <a:endParaRPr lang="en-GB" sz="12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M2 Explain the impact identified issues would have on a project </a:t>
                      </a:r>
                      <a:endParaRPr lang="en-GB" sz="1200" dirty="0" smtClean="0">
                        <a:latin typeface="Arial" pitchFamily="34" charset="0"/>
                        <a:cs typeface="Arial" pitchFamily="34" charset="0"/>
                      </a:endParaRPr>
                    </a:p>
                  </a:txBody>
                  <a:tcPr/>
                </a:tc>
                <a:tc>
                  <a:txBody>
                    <a:bodyPr/>
                    <a:lstStyle/>
                    <a:p>
                      <a:endParaRPr lang="en-GB" sz="1200">
                        <a:latin typeface="Arial" pitchFamily="34" charset="0"/>
                        <a:cs typeface="Arial" pitchFamily="34" charset="0"/>
                      </a:endParaRPr>
                    </a:p>
                  </a:txBody>
                  <a:tcPr/>
                </a:tc>
              </a:tr>
              <a:tr h="386288">
                <a:tc rowSpan="2">
                  <a:txBody>
                    <a:bodyPr/>
                    <a:lstStyle/>
                    <a:p>
                      <a:r>
                        <a:rPr lang="en-GB" sz="1200" dirty="0" smtClean="0"/>
                        <a:t>2</a:t>
                      </a:r>
                      <a:endParaRPr lang="en-GB" sz="1200" dirty="0">
                        <a:latin typeface="Arial" pitchFamily="34" charset="0"/>
                        <a:cs typeface="Arial" pitchFamily="34" charset="0"/>
                      </a:endParaRPr>
                    </a:p>
                  </a:txBody>
                  <a:tcPr/>
                </a:tc>
                <a:tc rowSpan="2">
                  <a:txBody>
                    <a:bodyPr/>
                    <a:lstStyle/>
                    <a:p>
                      <a:r>
                        <a:rPr kumimoji="0" lang="en-GB" sz="1200" u="none" strike="noStrike" kern="1200" baseline="0" dirty="0" smtClean="0"/>
                        <a:t>Be able to plan projects using IT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P4</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Produce a project specification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dirty="0">
                        <a:latin typeface="Arial" pitchFamily="34" charset="0"/>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r>
              <a:tr h="630189">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Plan a defined project using IT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M3 C</a:t>
                      </a:r>
                      <a:r>
                        <a:rPr kumimoji="0" lang="en-GB" sz="1200" u="none" strike="noStrike" kern="1200" baseline="0" dirty="0" smtClean="0"/>
                        <a:t>reate a PERT chart for your defined project </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D1 Evaluate the use of Gantt and PERT Charts in project planning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r>
              <a:tr h="630189">
                <a:tc>
                  <a:txBody>
                    <a:bodyPr/>
                    <a:lstStyle/>
                    <a:p>
                      <a:r>
                        <a:rPr lang="en-GB" sz="1200" dirty="0" smtClean="0"/>
                        <a:t>3</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Be able to follow project plans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P6</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Follow a project plan to carry out a defined project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dirty="0">
                        <a:latin typeface="Arial" pitchFamily="34" charset="0"/>
                        <a:cs typeface="Arial" pitchFamily="34" charset="0"/>
                      </a:endParaRPr>
                    </a:p>
                  </a:txBody>
                  <a:tcPr/>
                </a:tc>
              </a:tr>
              <a:tr h="606936">
                <a:tc>
                  <a:txBody>
                    <a:bodyPr/>
                    <a:lstStyle/>
                    <a:p>
                      <a:r>
                        <a:rPr lang="en-GB" sz="1200" dirty="0" smtClean="0"/>
                        <a:t>4</a:t>
                      </a:r>
                      <a:endParaRPr lang="en-GB" sz="120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Be able to review the project management process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lang="en-GB" sz="1200" dirty="0" smtClean="0"/>
                        <a:t>P7</a:t>
                      </a:r>
                      <a:endParaRPr lang="en-GB" sz="120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Carry out a review of the project management process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D2 Recommend improvements for future projects using the findings from the project review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r>
            </a:tbl>
          </a:graphicData>
        </a:graphic>
      </p:graphicFrame>
      <p:sp>
        <p:nvSpPr>
          <p:cNvPr id="3" name="Title 2"/>
          <p:cNvSpPr>
            <a:spLocks noGrp="1"/>
          </p:cNvSpPr>
          <p:nvPr>
            <p:ph type="title" idx="4294967295"/>
          </p:nvPr>
        </p:nvSpPr>
        <p:spPr>
          <a:xfrm>
            <a:off x="409575" y="115889"/>
            <a:ext cx="8734425" cy="576808"/>
          </a:xfrm>
        </p:spPr>
        <p:txBody>
          <a:bodyPr>
            <a:normAutofit fontScale="90000"/>
          </a:bodyPr>
          <a:lstStyle/>
          <a:p>
            <a:r>
              <a:rPr lang="en-GB" dirty="0" smtClean="0"/>
              <a:t>LO4 </a:t>
            </a:r>
            <a:r>
              <a:rPr lang="en-GB" dirty="0" smtClean="0"/>
              <a:t>-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r>
              <a:rPr lang="en-GB" sz="2000" b="1" dirty="0" smtClean="0"/>
              <a:t>Assessment </a:t>
            </a:r>
            <a:r>
              <a:rPr lang="en-GB" sz="2000" b="1" dirty="0"/>
              <a:t>Criteria </a:t>
            </a:r>
            <a:r>
              <a:rPr lang="en-GB" sz="2000" b="1" dirty="0" smtClean="0"/>
              <a:t>P7</a:t>
            </a:r>
            <a:endParaRPr lang="en-GB" sz="2000" dirty="0"/>
          </a:p>
          <a:p>
            <a:r>
              <a:rPr lang="en-GB" sz="2000" dirty="0"/>
              <a:t>The assessment criterion P7 could be evidenced by the use of a report or presentation delivered to a group that could be supported by tutor observation and/or recorded evidence. The learner must show that they have reviewed their project at each milestone, compared it with the project specification outlined for assessment criterion P4, and have reviewed the final product, identifying factors which affected the project. They should also evidence the feedback received. The learner must review their project management skills throughout explaining why deadlines or milestones were missed and budgets not met. </a:t>
            </a:r>
          </a:p>
          <a:p>
            <a:r>
              <a:rPr lang="en-GB" sz="2000" b="1" dirty="0"/>
              <a:t>Assessment Criteria </a:t>
            </a:r>
            <a:r>
              <a:rPr lang="en-GB" sz="2000" b="1" dirty="0" smtClean="0"/>
              <a:t>D2 </a:t>
            </a:r>
            <a:endParaRPr lang="en-GB" sz="2000" dirty="0"/>
          </a:p>
          <a:p>
            <a:r>
              <a:rPr lang="en-GB" sz="2000" dirty="0" smtClean="0"/>
              <a:t>The </a:t>
            </a:r>
            <a:r>
              <a:rPr lang="en-GB" sz="2000" dirty="0"/>
              <a:t>distinction criterion D2 should be evidenced by a comprehensive evaluation of the project process and the actual outcomes, providing detailed suggested improvements for the project and product along with suggestions of what could be done differently with any future projects. </a:t>
            </a:r>
            <a:endParaRPr lang="en-GB" sz="2000" dirty="0"/>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P1, P2 and M2</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5544616"/>
          </a:xfrm>
        </p:spPr>
        <p:txBody>
          <a:bodyPr>
            <a:normAutofit lnSpcReduction="10000"/>
          </a:bodyPr>
          <a:lstStyle/>
          <a:p>
            <a:r>
              <a:rPr lang="en-GB" dirty="0" smtClean="0"/>
              <a:t>Learners </a:t>
            </a:r>
            <a:r>
              <a:rPr lang="en-GB" dirty="0"/>
              <a:t>could look at some example project plans and identify how they feel they could have been improved. Using the project plans that were previously created, these could be distributed within the group to ensure they do not only evaluate their own projects, that they consider different styles, approaches and content. Learners should identify improvements to the process and the structure of the projects for the benefit of the project manager and for the organisation. Improvements and changes may also be identified from the minutes and notes/annotations that they have created throughout the project.</a:t>
            </a:r>
            <a:endParaRPr lang="en-GB" dirty="0"/>
          </a:p>
        </p:txBody>
      </p:sp>
      <p:sp>
        <p:nvSpPr>
          <p:cNvPr id="3" name="Title 2"/>
          <p:cNvSpPr>
            <a:spLocks noGrp="1"/>
          </p:cNvSpPr>
          <p:nvPr>
            <p:ph type="title"/>
          </p:nvPr>
        </p:nvSpPr>
        <p:spPr>
          <a:xfrm>
            <a:off x="230832" y="116632"/>
            <a:ext cx="8733656" cy="576064"/>
          </a:xfrm>
        </p:spPr>
        <p:txBody>
          <a:bodyPr>
            <a:normAutofit/>
          </a:bodyPr>
          <a:lstStyle/>
          <a:p>
            <a:r>
              <a:rPr lang="en-GB" sz="2400" dirty="0" smtClean="0"/>
              <a:t>LO4 - </a:t>
            </a:r>
            <a:r>
              <a:rPr lang="en-GB" sz="2400" dirty="0" smtClean="0"/>
              <a:t>Be </a:t>
            </a:r>
            <a:r>
              <a:rPr lang="en-GB" sz="2400" dirty="0"/>
              <a:t>able to review the project management process </a:t>
            </a:r>
            <a:endParaRPr lang="en-GB" sz="2400" dirty="0"/>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720080"/>
          </a:xfrm>
        </p:spPr>
        <p:txBody>
          <a:bodyPr>
            <a:noAutofit/>
          </a:bodyPr>
          <a:lstStyle/>
          <a:p>
            <a:r>
              <a:rPr lang="en-GB" sz="2400" dirty="0"/>
              <a:t>LO4 - Be able to review the project management process </a:t>
            </a:r>
            <a:endParaRPr lang="en-GB" sz="2400" dirty="0"/>
          </a:p>
        </p:txBody>
      </p:sp>
      <p:sp>
        <p:nvSpPr>
          <p:cNvPr id="3" name="Content Placeholder 2"/>
          <p:cNvSpPr>
            <a:spLocks noGrp="1"/>
          </p:cNvSpPr>
          <p:nvPr>
            <p:ph idx="1"/>
          </p:nvPr>
        </p:nvSpPr>
        <p:spPr>
          <a:xfrm>
            <a:off x="251520" y="836712"/>
            <a:ext cx="8712968" cy="5616623"/>
          </a:xfrm>
        </p:spPr>
        <p:txBody>
          <a:bodyPr>
            <a:noAutofit/>
          </a:bodyPr>
          <a:lstStyle/>
          <a:p>
            <a:pPr marL="271463" lvl="0" indent="-255588"/>
            <a:r>
              <a:rPr lang="en-US" sz="1400" b="1" dirty="0" smtClean="0"/>
              <a:t>General Information</a:t>
            </a:r>
            <a:r>
              <a:rPr lang="en-US" sz="1400" dirty="0" smtClean="0"/>
              <a:t> – Basic information that identifies the project.</a:t>
            </a:r>
            <a:endParaRPr lang="en-GB" sz="1400" dirty="0" smtClean="0"/>
          </a:p>
          <a:p>
            <a:pPr marL="271463" indent="-255588"/>
            <a:r>
              <a:rPr lang="en-US" sz="1400" i="1" u="sng" dirty="0" smtClean="0"/>
              <a:t>Project Title</a:t>
            </a:r>
            <a:r>
              <a:rPr lang="en-US" sz="1400" u="sng" dirty="0" smtClean="0"/>
              <a:t> </a:t>
            </a:r>
            <a:r>
              <a:rPr lang="en-US" sz="1400" dirty="0" smtClean="0"/>
              <a:t>– The proper name used to identify this project.</a:t>
            </a:r>
            <a:endParaRPr lang="en-GB" sz="1400" dirty="0" smtClean="0"/>
          </a:p>
          <a:p>
            <a:pPr marL="271463" indent="-255588"/>
            <a:r>
              <a:rPr lang="en-US" sz="1400" dirty="0" smtClean="0"/>
              <a:t> </a:t>
            </a:r>
            <a:r>
              <a:rPr lang="en-US" sz="1400" i="1" u="sng" dirty="0" smtClean="0"/>
              <a:t>Project Working Title</a:t>
            </a:r>
            <a:r>
              <a:rPr lang="en-US" sz="1400" u="sng" dirty="0" smtClean="0"/>
              <a:t> </a:t>
            </a:r>
            <a:r>
              <a:rPr lang="en-US" sz="1400" dirty="0" smtClean="0"/>
              <a:t>– The working name or acronym used to identify the project.  If an acronym is used, define the specific meaning of each letter.</a:t>
            </a:r>
            <a:endParaRPr lang="en-GB" sz="1400" dirty="0" smtClean="0"/>
          </a:p>
          <a:p>
            <a:pPr marL="271463" indent="-255588"/>
            <a:r>
              <a:rPr lang="en-US" sz="1400" dirty="0" smtClean="0"/>
              <a:t> </a:t>
            </a:r>
            <a:r>
              <a:rPr lang="en-US" sz="1400" i="1" u="sng" dirty="0" smtClean="0"/>
              <a:t>Proponent Secretary</a:t>
            </a:r>
            <a:r>
              <a:rPr lang="en-US" sz="1400" b="1" i="1" dirty="0" smtClean="0"/>
              <a:t> </a:t>
            </a:r>
            <a:r>
              <a:rPr lang="en-US" sz="1400" dirty="0" smtClean="0"/>
              <a:t>– The Secretary to whom the proponent agency is assigned or the Secretary that is sponsoring an enterprise project.</a:t>
            </a:r>
            <a:endParaRPr lang="en-GB" sz="1400" dirty="0" smtClean="0"/>
          </a:p>
          <a:p>
            <a:pPr marL="271463" indent="-255588"/>
            <a:r>
              <a:rPr lang="en-US" sz="1400" dirty="0" smtClean="0"/>
              <a:t> </a:t>
            </a:r>
            <a:r>
              <a:rPr lang="en-US" sz="1400" i="1" u="sng" dirty="0" smtClean="0"/>
              <a:t>Proponent Agency</a:t>
            </a:r>
            <a:r>
              <a:rPr lang="en-US" sz="1400" dirty="0" smtClean="0"/>
              <a:t> – The agency that will be responsible for the management of the project.</a:t>
            </a:r>
            <a:endParaRPr lang="en-GB" sz="1400" dirty="0" smtClean="0"/>
          </a:p>
          <a:p>
            <a:pPr marL="271463" indent="-255588"/>
            <a:r>
              <a:rPr lang="en-US" sz="1400" dirty="0" smtClean="0"/>
              <a:t> </a:t>
            </a:r>
            <a:r>
              <a:rPr lang="en-US" sz="1400" i="1" u="sng" dirty="0" smtClean="0"/>
              <a:t>Prepared by</a:t>
            </a:r>
            <a:r>
              <a:rPr lang="en-US" sz="1400" u="sng" dirty="0" smtClean="0"/>
              <a:t> </a:t>
            </a:r>
            <a:r>
              <a:rPr lang="en-US" sz="1400" dirty="0" smtClean="0"/>
              <a:t>– the person(s) preparing this document.</a:t>
            </a:r>
            <a:endParaRPr lang="en-GB" sz="1400" dirty="0" smtClean="0"/>
          </a:p>
          <a:p>
            <a:pPr marL="271463" indent="-255588"/>
            <a:r>
              <a:rPr lang="en-US" sz="1400" i="1" dirty="0" smtClean="0"/>
              <a:t> </a:t>
            </a:r>
            <a:r>
              <a:rPr lang="en-US" sz="1400" i="1" u="sng" dirty="0" smtClean="0"/>
              <a:t>Date/Control Number</a:t>
            </a:r>
            <a:r>
              <a:rPr lang="en-US" sz="1400" dirty="0" smtClean="0"/>
              <a:t> – The date the report is finalized and the change or configuration item control number assigned.</a:t>
            </a:r>
            <a:endParaRPr lang="en-GB" sz="1400" dirty="0" smtClean="0"/>
          </a:p>
          <a:p>
            <a:pPr marL="271463" indent="-255588"/>
            <a:r>
              <a:rPr lang="en-US" sz="1400" b="1" dirty="0" smtClean="0"/>
              <a:t>Project </a:t>
            </a:r>
            <a:r>
              <a:rPr lang="en-US" sz="1400" b="1" dirty="0" smtClean="0"/>
              <a:t>Deliverables </a:t>
            </a:r>
            <a:r>
              <a:rPr lang="en-US" sz="1400" dirty="0" smtClean="0"/>
              <a:t>- List all product or service deliverables in the first column.  In the second column record the date that each deliverable listed in the first column was accepted.  Describe any contingencies or conditions related to the acceptance of the deliverables listed in the first column.</a:t>
            </a:r>
            <a:endParaRPr lang="en-GB" sz="1400" b="1" dirty="0" smtClean="0"/>
          </a:p>
          <a:p>
            <a:pPr marL="271463" indent="-255588"/>
            <a:r>
              <a:rPr lang="en-US" sz="1400" b="1" dirty="0" smtClean="0"/>
              <a:t>Performance </a:t>
            </a:r>
            <a:r>
              <a:rPr lang="en-US" sz="1400" b="1" dirty="0" smtClean="0"/>
              <a:t>Baseline </a:t>
            </a:r>
            <a:r>
              <a:rPr lang="en-US" sz="1400" dirty="0" smtClean="0"/>
              <a:t>- Evaluate how the project performed against each of the performance goals established in the Project Performance Plan.  Copy the first two columns from the Project Performance Plan.  In the third column, record the results of the measurement of performance prescribed in the Project Performance Plan.	</a:t>
            </a:r>
            <a:endParaRPr lang="en-GB" sz="1400" b="1" dirty="0" smtClean="0"/>
          </a:p>
          <a:p>
            <a:pPr marL="271463" indent="-255588"/>
            <a:r>
              <a:rPr lang="en-US" sz="1400" b="1" dirty="0" smtClean="0"/>
              <a:t>Cost </a:t>
            </a:r>
            <a:r>
              <a:rPr lang="en-US" sz="1400" b="1" dirty="0" smtClean="0"/>
              <a:t>(Budget) Baseline </a:t>
            </a:r>
            <a:r>
              <a:rPr lang="en-US" sz="1400" dirty="0" smtClean="0"/>
              <a:t>- State the actual cost of the project and compare it to the planned cost baseline.  In the Variance column, record the difference between planned and actual cost.  Provide the reason for the variance in the Explanation column.  Include in the explanation information on any approved changes to the cost baseline and their impact on the project.</a:t>
            </a:r>
            <a:endParaRPr lang="en-GB" sz="1400" b="1" dirty="0"/>
          </a:p>
        </p:txBody>
      </p:sp>
    </p:spTree>
    <p:extLst>
      <p:ext uri="{BB962C8B-B14F-4D97-AF65-F5344CB8AC3E}">
        <p14:creationId xmlns:p14="http://schemas.microsoft.com/office/powerpoint/2010/main" val="31212189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832" y="116632"/>
            <a:ext cx="8733656" cy="648072"/>
          </a:xfrm>
        </p:spPr>
        <p:txBody>
          <a:bodyPr>
            <a:noAutofit/>
          </a:bodyPr>
          <a:lstStyle/>
          <a:p>
            <a:r>
              <a:rPr lang="en-GB" sz="2400" dirty="0"/>
              <a:t>LO4 - Be able to review the project management process </a:t>
            </a:r>
            <a:endParaRPr lang="en-GB" sz="2400" dirty="0"/>
          </a:p>
        </p:txBody>
      </p:sp>
      <p:sp>
        <p:nvSpPr>
          <p:cNvPr id="3" name="Content Placeholder 2"/>
          <p:cNvSpPr>
            <a:spLocks noGrp="1"/>
          </p:cNvSpPr>
          <p:nvPr>
            <p:ph idx="1"/>
          </p:nvPr>
        </p:nvSpPr>
        <p:spPr>
          <a:xfrm>
            <a:off x="251520" y="836712"/>
            <a:ext cx="8712968" cy="5616623"/>
          </a:xfrm>
        </p:spPr>
        <p:txBody>
          <a:bodyPr>
            <a:normAutofit fontScale="62500" lnSpcReduction="20000"/>
          </a:bodyPr>
          <a:lstStyle/>
          <a:p>
            <a:pPr marL="268288" lvl="0" indent="-252413"/>
            <a:r>
              <a:rPr lang="en-US" b="1" dirty="0" smtClean="0"/>
              <a:t>Schedule Baseline </a:t>
            </a:r>
            <a:r>
              <a:rPr lang="en-US" dirty="0" smtClean="0"/>
              <a:t>- Compare the initial approved schedule baseline against the actual completion dates.  Extract the WBS Elements, Start Dates, and Finish Dates from the baseline schedule and record them in the WBS Element, Planned Start Date, and Planned Finish Date Columns.  Record the Actual Start Date and Actual Finish Date for each WBS element in the columns with those headings.  In the Explanation for Change column, provide a brief reason for any differences and describe the impact on the project.</a:t>
            </a:r>
            <a:endParaRPr lang="en-GB" b="1" dirty="0" smtClean="0"/>
          </a:p>
          <a:p>
            <a:pPr marL="268288" indent="-252413"/>
            <a:r>
              <a:rPr lang="en-US" b="1" dirty="0" smtClean="0"/>
              <a:t>Scope </a:t>
            </a:r>
            <a:r>
              <a:rPr lang="en-US" dirty="0" smtClean="0"/>
              <a:t>- Document any changes to the project scope and describe the impact of each change on performance, cost, or schedule baselines in the appropriate column.</a:t>
            </a:r>
            <a:endParaRPr lang="en-GB" b="1" dirty="0" smtClean="0"/>
          </a:p>
          <a:p>
            <a:pPr marL="268288" indent="-252413"/>
            <a:r>
              <a:rPr lang="en-US" b="1" dirty="0" smtClean="0"/>
              <a:t>Operations </a:t>
            </a:r>
            <a:r>
              <a:rPr lang="en-US" b="1" dirty="0" smtClean="0"/>
              <a:t>and Maintenance - </a:t>
            </a:r>
            <a:r>
              <a:rPr lang="en-US" dirty="0" smtClean="0"/>
              <a:t>Describe the plan for operation and maintenance of the product, goods, or service delivered by the project.  State the estimated annual cost to operate and maintain the product, good, or service.  If the estimated cost differs from the original cost estimate in the project proposal, identify where and why the estimated cost differs.  If the operation and maintenance plan is not in place, specify when the plan will be completed and what the impact</a:t>
            </a:r>
            <a:r>
              <a:rPr lang="en-US" i="1" dirty="0" smtClean="0"/>
              <a:t> is</a:t>
            </a:r>
            <a:r>
              <a:rPr lang="en-US" dirty="0" smtClean="0"/>
              <a:t> of not having a plan for the operations and maintenance of the product, goods, or services delivered</a:t>
            </a:r>
            <a:r>
              <a:rPr lang="en-US" i="1" dirty="0" smtClean="0"/>
              <a:t>.</a:t>
            </a:r>
            <a:endParaRPr lang="en-GB" b="1" dirty="0" smtClean="0"/>
          </a:p>
          <a:p>
            <a:pPr marL="268288" indent="-252413"/>
            <a:r>
              <a:rPr lang="en-US" b="1" dirty="0" smtClean="0"/>
              <a:t>Project </a:t>
            </a:r>
            <a:r>
              <a:rPr lang="en-US" b="1" dirty="0" smtClean="0"/>
              <a:t>Resources </a:t>
            </a:r>
            <a:r>
              <a:rPr lang="en-US" dirty="0" smtClean="0"/>
              <a:t>- List the resources used by the project in the first column.  In the second column, identify to whom the resource was transferred.  In the next column, indicate when the resource was transferred.  Account for all project resources specified in the Resource Plan and </a:t>
            </a:r>
            <a:r>
              <a:rPr lang="en-US" dirty="0" err="1" smtClean="0"/>
              <a:t>utilised</a:t>
            </a:r>
            <a:r>
              <a:rPr lang="en-US" dirty="0" smtClean="0"/>
              <a:t> </a:t>
            </a:r>
            <a:r>
              <a:rPr lang="en-US" dirty="0" smtClean="0"/>
              <a:t>by the project. </a:t>
            </a:r>
            <a:endParaRPr lang="en-GB" b="1" dirty="0"/>
          </a:p>
        </p:txBody>
      </p:sp>
    </p:spTree>
    <p:extLst>
      <p:ext uri="{BB962C8B-B14F-4D97-AF65-F5344CB8AC3E}">
        <p14:creationId xmlns:p14="http://schemas.microsoft.com/office/powerpoint/2010/main" val="362795718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44624"/>
            <a:ext cx="8640960" cy="720080"/>
          </a:xfrm>
        </p:spPr>
        <p:txBody>
          <a:bodyPr>
            <a:noAutofit/>
          </a:bodyPr>
          <a:lstStyle/>
          <a:p>
            <a:r>
              <a:rPr lang="en-GB" sz="2400" dirty="0"/>
              <a:t>LO4 - Be able to review the project management process </a:t>
            </a:r>
            <a:endParaRPr lang="en-GB" sz="2400" dirty="0"/>
          </a:p>
        </p:txBody>
      </p:sp>
      <p:sp>
        <p:nvSpPr>
          <p:cNvPr id="3" name="Content Placeholder 2"/>
          <p:cNvSpPr>
            <a:spLocks noGrp="1"/>
          </p:cNvSpPr>
          <p:nvPr>
            <p:ph idx="1"/>
          </p:nvPr>
        </p:nvSpPr>
        <p:spPr>
          <a:xfrm>
            <a:off x="251520" y="764704"/>
            <a:ext cx="8712968" cy="5616624"/>
          </a:xfrm>
        </p:spPr>
        <p:txBody>
          <a:bodyPr>
            <a:noAutofit/>
          </a:bodyPr>
          <a:lstStyle/>
          <a:p>
            <a:pPr marL="252413" lvl="0" indent="-252413"/>
            <a:r>
              <a:rPr lang="en-US" sz="2000" b="1" dirty="0" smtClean="0"/>
              <a:t>Project Documentation </a:t>
            </a:r>
            <a:r>
              <a:rPr lang="en-US" sz="2000" dirty="0" smtClean="0"/>
              <a:t>- Identify all project documentation materials stored in the project library or other repository.  Identify the type of media used and the disposition of the project documentation (see Communications Plan).  </a:t>
            </a:r>
            <a:endParaRPr lang="en-GB" sz="2000" b="1" dirty="0" smtClean="0"/>
          </a:p>
          <a:p>
            <a:pPr marL="252413" indent="-252413"/>
            <a:r>
              <a:rPr lang="en-US" sz="2000" dirty="0" smtClean="0"/>
              <a:t> </a:t>
            </a:r>
            <a:r>
              <a:rPr lang="en-US" sz="2000" b="1" dirty="0" smtClean="0"/>
              <a:t>Lessons Learned </a:t>
            </a:r>
            <a:r>
              <a:rPr lang="en-US" sz="2000" dirty="0" smtClean="0"/>
              <a:t>- Identify lessons learned for feedback to the Commonwealth Project Management process.  Lessons learned are identified as problems (or issues).  Provide a brief discussion of the problem that identifies its nature, source, and impact.  Site any references that provide additional detail.  References may include project reports, plans, issue logs, change management documents, and general literature or guidance used that comes from another source.  Record the corrective actions taken and results in the last column.</a:t>
            </a:r>
            <a:endParaRPr lang="en-GB" sz="2000" b="1" dirty="0" smtClean="0"/>
          </a:p>
          <a:p>
            <a:pPr marL="252413" indent="-252413"/>
            <a:r>
              <a:rPr lang="en-US" sz="2000" dirty="0" smtClean="0"/>
              <a:t> </a:t>
            </a:r>
            <a:r>
              <a:rPr lang="en-US" sz="2000" b="1" dirty="0" smtClean="0"/>
              <a:t>Dates for Post Implementation Review and Report </a:t>
            </a:r>
            <a:r>
              <a:rPr lang="en-US" sz="2000" dirty="0" smtClean="0"/>
              <a:t>- Identify the date for completing the post implementation report and the person responsible for this action.</a:t>
            </a:r>
            <a:endParaRPr lang="en-GB" sz="2000" b="1" dirty="0" smtClean="0"/>
          </a:p>
          <a:p>
            <a:pPr marL="252413" indent="-252413"/>
            <a:r>
              <a:rPr lang="en-US" sz="2000" dirty="0" smtClean="0"/>
              <a:t> </a:t>
            </a:r>
            <a:r>
              <a:rPr lang="en-US" sz="2000" b="1" dirty="0" smtClean="0"/>
              <a:t>Approvals </a:t>
            </a:r>
            <a:r>
              <a:rPr lang="en-US" sz="2000" dirty="0" smtClean="0"/>
              <a:t>- The person(s) making the report authenticate its contents by signing as appropriate</a:t>
            </a:r>
            <a:r>
              <a:rPr lang="en-US" sz="2000" dirty="0" smtClean="0"/>
              <a:t>.</a:t>
            </a:r>
            <a:endParaRPr lang="en-GB" sz="2000" dirty="0"/>
          </a:p>
        </p:txBody>
      </p:sp>
    </p:spTree>
    <p:extLst>
      <p:ext uri="{BB962C8B-B14F-4D97-AF65-F5344CB8AC3E}">
        <p14:creationId xmlns:p14="http://schemas.microsoft.com/office/powerpoint/2010/main" val="28043545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712968" cy="5544617"/>
          </a:xfrm>
        </p:spPr>
        <p:txBody>
          <a:bodyPr>
            <a:noAutofit/>
          </a:bodyPr>
          <a:lstStyle/>
          <a:p>
            <a:r>
              <a:rPr lang="en-GB" sz="1500" dirty="0" smtClean="0"/>
              <a:t>The last stages of any project is the evaluation of that project in order the improve the effectiveness of future planning. As a project planner this is unlikely to be the first project you will have been involved in or the last and lessons can always be learned from the successes and the failures of the stages and of the project as a whole.</a:t>
            </a:r>
          </a:p>
          <a:p>
            <a:r>
              <a:rPr lang="en-GB" sz="1500" dirty="0" smtClean="0"/>
              <a:t>This will be a document you would store in a file for the next project and would normally include feedback from users, list of good suppliers for the materials used, those to avoid, timescales and realistic analysis of timings for a project so that it could be used again as a basis for the next task.</a:t>
            </a:r>
          </a:p>
          <a:p>
            <a:pPr marL="109728" indent="0">
              <a:buNone/>
            </a:pPr>
            <a:r>
              <a:rPr lang="en-GB" sz="1500" b="1" dirty="0" smtClean="0"/>
              <a:t>P7.1 – Task 1 - </a:t>
            </a:r>
            <a:r>
              <a:rPr lang="en-GB" sz="1500" dirty="0" smtClean="0"/>
              <a:t>Adapt </a:t>
            </a:r>
            <a:r>
              <a:rPr lang="en-GB" sz="1500" dirty="0"/>
              <a:t>and Complete the report </a:t>
            </a:r>
            <a:r>
              <a:rPr lang="en-GB" sz="1500" dirty="0" smtClean="0"/>
              <a:t>“</a:t>
            </a:r>
            <a:r>
              <a:rPr lang="en-GB" sz="1500" b="1" dirty="0"/>
              <a:t>Unit 09 - LO4 - Task 1 - Project - Closeout Report</a:t>
            </a:r>
            <a:r>
              <a:rPr lang="en-GB" sz="1500" dirty="0" smtClean="0"/>
              <a:t>” </a:t>
            </a:r>
            <a:r>
              <a:rPr lang="en-GB" sz="1500" dirty="0"/>
              <a:t>for your </a:t>
            </a:r>
            <a:r>
              <a:rPr lang="en-GB" sz="1500" dirty="0" smtClean="0"/>
              <a:t>event under Section B evaluating the </a:t>
            </a:r>
            <a:r>
              <a:rPr lang="en-GB" sz="1500" b="1" dirty="0" smtClean="0"/>
              <a:t>Milestones</a:t>
            </a:r>
            <a:r>
              <a:rPr lang="en-GB" sz="1500" dirty="0" smtClean="0"/>
              <a:t>.</a:t>
            </a:r>
          </a:p>
          <a:p>
            <a:pPr marL="109728" indent="0">
              <a:buNone/>
            </a:pPr>
            <a:r>
              <a:rPr lang="en-GB" sz="1500" b="1" dirty="0" smtClean="0"/>
              <a:t>D2.1 – Task 2 – </a:t>
            </a:r>
            <a:r>
              <a:rPr lang="en-GB" sz="1500" dirty="0" smtClean="0"/>
              <a:t>In the last column of Section B, Suggest improvements that could be made to the setting of Milestones if you were to repeat this project again.</a:t>
            </a:r>
            <a:endParaRPr lang="en-GB" sz="1500" dirty="0"/>
          </a:p>
          <a:p>
            <a:r>
              <a:rPr lang="en-GB" sz="1500" dirty="0" smtClean="0"/>
              <a:t>The agreed Project Specification from the first days of the project brief with the Client might now with hindsight been unclear. Clarity of tasks and successes is something that can help drive a Project to achieve its goals, unclear designs and unclear non-SMART targets can cause later issues that can affect the finished appeal to both target audiences.</a:t>
            </a:r>
            <a:endParaRPr lang="en-GB" sz="1500" dirty="0"/>
          </a:p>
          <a:p>
            <a:pPr marL="109728" indent="0">
              <a:buNone/>
            </a:pPr>
            <a:r>
              <a:rPr lang="en-GB" sz="1500" b="1" dirty="0" smtClean="0"/>
              <a:t>P7.2 </a:t>
            </a:r>
            <a:r>
              <a:rPr lang="en-GB" sz="1500" b="1" dirty="0"/>
              <a:t>– Task </a:t>
            </a:r>
            <a:r>
              <a:rPr lang="en-GB" sz="1500" b="1" dirty="0" smtClean="0"/>
              <a:t>3 </a:t>
            </a:r>
            <a:r>
              <a:rPr lang="en-GB" sz="1500" b="1" dirty="0"/>
              <a:t>- </a:t>
            </a:r>
            <a:r>
              <a:rPr lang="en-GB" sz="1500" dirty="0"/>
              <a:t>Adapt and Complete the report “</a:t>
            </a:r>
            <a:r>
              <a:rPr lang="en-GB" sz="1500" b="1" dirty="0"/>
              <a:t>Unit 09 - LO4 - Task 1 - Project - Closeout Report</a:t>
            </a:r>
            <a:r>
              <a:rPr lang="en-GB" sz="1500" dirty="0"/>
              <a:t>” for your event under Section </a:t>
            </a:r>
            <a:r>
              <a:rPr lang="en-GB" sz="1500" dirty="0" smtClean="0"/>
              <a:t>C </a:t>
            </a:r>
            <a:r>
              <a:rPr lang="en-GB" sz="1500" dirty="0"/>
              <a:t>evaluating the </a:t>
            </a:r>
            <a:r>
              <a:rPr lang="en-GB" sz="1500" b="1" dirty="0" smtClean="0"/>
              <a:t>project performance Specification</a:t>
            </a:r>
            <a:r>
              <a:rPr lang="en-GB" sz="1500" dirty="0" smtClean="0"/>
              <a:t>.</a:t>
            </a:r>
            <a:endParaRPr lang="en-GB" sz="1500" dirty="0"/>
          </a:p>
          <a:p>
            <a:pPr marL="109728" indent="0">
              <a:buNone/>
            </a:pPr>
            <a:r>
              <a:rPr lang="en-GB" sz="1500" b="1" dirty="0" smtClean="0"/>
              <a:t>D2.2 </a:t>
            </a:r>
            <a:r>
              <a:rPr lang="en-GB" sz="1500" b="1" dirty="0"/>
              <a:t>– Task </a:t>
            </a:r>
            <a:r>
              <a:rPr lang="en-GB" sz="1500" b="1" dirty="0" smtClean="0"/>
              <a:t>4 </a:t>
            </a:r>
            <a:r>
              <a:rPr lang="en-GB" sz="1500" b="1" dirty="0"/>
              <a:t>– </a:t>
            </a:r>
            <a:r>
              <a:rPr lang="en-GB" sz="1500" dirty="0" smtClean="0"/>
              <a:t>In </a:t>
            </a:r>
            <a:r>
              <a:rPr lang="en-GB" sz="1500" dirty="0"/>
              <a:t>the last column of Section </a:t>
            </a:r>
            <a:r>
              <a:rPr lang="en-GB" sz="1500" dirty="0" smtClean="0"/>
              <a:t>C, </a:t>
            </a:r>
            <a:r>
              <a:rPr lang="en-GB" sz="1500" dirty="0"/>
              <a:t>Suggest improvements that could be made to the </a:t>
            </a:r>
            <a:r>
              <a:rPr lang="en-GB" sz="1500" dirty="0" smtClean="0"/>
              <a:t>negotiation of the Project Specification </a:t>
            </a:r>
            <a:r>
              <a:rPr lang="en-GB" sz="1500" dirty="0"/>
              <a:t>if you were to repeat this project again.</a:t>
            </a:r>
            <a:endParaRPr lang="en-GB" sz="1500" dirty="0"/>
          </a:p>
        </p:txBody>
      </p:sp>
      <p:sp>
        <p:nvSpPr>
          <p:cNvPr id="3" name="Title 2"/>
          <p:cNvSpPr>
            <a:spLocks noGrp="1"/>
          </p:cNvSpPr>
          <p:nvPr>
            <p:ph type="title"/>
          </p:nvPr>
        </p:nvSpPr>
        <p:spPr>
          <a:xfrm>
            <a:off x="230832" y="116632"/>
            <a:ext cx="8733656" cy="648072"/>
          </a:xfrm>
        </p:spPr>
        <p:txBody>
          <a:bodyPr>
            <a:noAutofit/>
          </a:bodyPr>
          <a:lstStyle/>
          <a:p>
            <a:r>
              <a:rPr lang="en-GB" sz="2600" dirty="0" smtClean="0"/>
              <a:t>P7 - P</a:t>
            </a:r>
            <a:r>
              <a:rPr lang="en-GB" sz="2600" dirty="0" smtClean="0"/>
              <a:t>roject Review – Milestones and Specification</a:t>
            </a:r>
            <a:endParaRPr lang="en-GB" sz="2600" dirty="0"/>
          </a:p>
        </p:txBody>
      </p:sp>
    </p:spTree>
    <p:extLst>
      <p:ext uri="{BB962C8B-B14F-4D97-AF65-F5344CB8AC3E}">
        <p14:creationId xmlns:p14="http://schemas.microsoft.com/office/powerpoint/2010/main" val="29867639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700" dirty="0" smtClean="0"/>
              <a:t>Setting budgets will be something new to you as a student but not something new to a Project Manager. Setting budgets and being in charge of spending, hiring, leasing, purchasing etc. is a big role in any business, legally and in terms of responsibility. How a Project Leader manages a budget is a criticism of them, overspending means that they might be wasteful, under-spending might mean that they are frugal, on target might mean they do not see the potential for maximising profits.</a:t>
            </a:r>
          </a:p>
          <a:p>
            <a:pPr marL="109728" indent="0">
              <a:buNone/>
            </a:pPr>
            <a:r>
              <a:rPr lang="en-GB" sz="1700" b="1" dirty="0" smtClean="0"/>
              <a:t>P7.3 – Task 5 - </a:t>
            </a:r>
            <a:r>
              <a:rPr lang="en-GB" sz="1700" dirty="0" smtClean="0"/>
              <a:t>Adapt </a:t>
            </a:r>
            <a:r>
              <a:rPr lang="en-GB" sz="1700" dirty="0"/>
              <a:t>and Complete the report </a:t>
            </a:r>
            <a:r>
              <a:rPr lang="en-GB" sz="1700" dirty="0" smtClean="0"/>
              <a:t>“</a:t>
            </a:r>
            <a:r>
              <a:rPr lang="en-GB" sz="1700" b="1" dirty="0"/>
              <a:t>Unit 09 - LO4 - Task 1 - Project - Closeout Report</a:t>
            </a:r>
            <a:r>
              <a:rPr lang="en-GB" sz="1700" dirty="0" smtClean="0"/>
              <a:t>” </a:t>
            </a:r>
            <a:r>
              <a:rPr lang="en-GB" sz="1700" dirty="0"/>
              <a:t>for your </a:t>
            </a:r>
            <a:r>
              <a:rPr lang="en-GB" sz="1700" dirty="0" smtClean="0"/>
              <a:t>event under Section D evaluating the </a:t>
            </a:r>
            <a:r>
              <a:rPr lang="en-GB" sz="1700" b="1" dirty="0" err="1" smtClean="0"/>
              <a:t>Costings</a:t>
            </a:r>
            <a:r>
              <a:rPr lang="en-GB" sz="1700" b="1" dirty="0" smtClean="0"/>
              <a:t> and Budgets</a:t>
            </a:r>
            <a:r>
              <a:rPr lang="en-GB" sz="1700" dirty="0" smtClean="0"/>
              <a:t>.</a:t>
            </a:r>
          </a:p>
          <a:p>
            <a:r>
              <a:rPr lang="en-GB" sz="1700" dirty="0" smtClean="0"/>
              <a:t>The completed final project needs to appeal to both target audiences. More than anything this Project had an ambition to make their job easier. The Scope that was drawn up in LO2 – P4.3 – Task 3 should be broken down and evaluated as to its appeal to the target audience and met needs of the client.</a:t>
            </a:r>
            <a:endParaRPr lang="en-GB" sz="1700" dirty="0"/>
          </a:p>
          <a:p>
            <a:pPr marL="109728" indent="0">
              <a:buNone/>
            </a:pPr>
            <a:r>
              <a:rPr lang="en-GB" sz="1700" b="1" dirty="0" smtClean="0"/>
              <a:t>P7.4 </a:t>
            </a:r>
            <a:r>
              <a:rPr lang="en-GB" sz="1700" b="1" dirty="0"/>
              <a:t>– Task </a:t>
            </a:r>
            <a:r>
              <a:rPr lang="en-GB" sz="1700" b="1" dirty="0" smtClean="0"/>
              <a:t>6 </a:t>
            </a:r>
            <a:r>
              <a:rPr lang="en-GB" sz="1700" b="1" dirty="0"/>
              <a:t>- </a:t>
            </a:r>
            <a:r>
              <a:rPr lang="en-GB" sz="1700" dirty="0"/>
              <a:t>Adapt and Complete the report “</a:t>
            </a:r>
            <a:r>
              <a:rPr lang="en-GB" sz="1700" b="1" dirty="0"/>
              <a:t>Unit 09 - LO4 - Task 1 - Project - Closeout Report</a:t>
            </a:r>
            <a:r>
              <a:rPr lang="en-GB" sz="1700" dirty="0"/>
              <a:t>” for your event under Section E evaluating the </a:t>
            </a:r>
            <a:r>
              <a:rPr lang="en-GB" sz="1700" b="1" dirty="0"/>
              <a:t>Final Product Scope</a:t>
            </a:r>
            <a:r>
              <a:rPr lang="en-GB" sz="1700" dirty="0"/>
              <a:t>.</a:t>
            </a:r>
          </a:p>
          <a:p>
            <a:pPr marL="109728" indent="0">
              <a:buNone/>
            </a:pPr>
            <a:r>
              <a:rPr lang="en-GB" sz="1700" b="1" dirty="0" smtClean="0"/>
              <a:t>D2.3 </a:t>
            </a:r>
            <a:r>
              <a:rPr lang="en-GB" sz="1700" b="1" dirty="0"/>
              <a:t>– Task </a:t>
            </a:r>
            <a:r>
              <a:rPr lang="en-GB" sz="1700" b="1" dirty="0" smtClean="0"/>
              <a:t>7 </a:t>
            </a:r>
            <a:r>
              <a:rPr lang="en-GB" sz="1700" b="1" dirty="0"/>
              <a:t>– </a:t>
            </a:r>
            <a:r>
              <a:rPr lang="en-GB" sz="1700" dirty="0"/>
              <a:t>In the last column of Section </a:t>
            </a:r>
            <a:r>
              <a:rPr lang="en-GB" sz="1700" dirty="0" smtClean="0"/>
              <a:t>E, </a:t>
            </a:r>
            <a:r>
              <a:rPr lang="en-GB" sz="1700" dirty="0"/>
              <a:t>Suggest improvements that could be made to the </a:t>
            </a:r>
            <a:r>
              <a:rPr lang="en-GB" sz="1700" b="1" dirty="0" smtClean="0"/>
              <a:t>Project Scope </a:t>
            </a:r>
            <a:r>
              <a:rPr lang="en-GB" sz="1700" dirty="0"/>
              <a:t>if you were to repeat this project again</a:t>
            </a:r>
            <a:r>
              <a:rPr lang="en-GB" sz="1700" dirty="0" smtClean="0"/>
              <a:t>.</a:t>
            </a:r>
            <a:endParaRPr lang="en-GB" sz="1700" dirty="0"/>
          </a:p>
        </p:txBody>
      </p:sp>
      <p:sp>
        <p:nvSpPr>
          <p:cNvPr id="3" name="Title 2"/>
          <p:cNvSpPr>
            <a:spLocks noGrp="1"/>
          </p:cNvSpPr>
          <p:nvPr>
            <p:ph type="title"/>
          </p:nvPr>
        </p:nvSpPr>
        <p:spPr>
          <a:xfrm>
            <a:off x="230832" y="116632"/>
            <a:ext cx="8733656" cy="648072"/>
          </a:xfrm>
        </p:spPr>
        <p:txBody>
          <a:bodyPr>
            <a:noAutofit/>
          </a:bodyPr>
          <a:lstStyle/>
          <a:p>
            <a:r>
              <a:rPr lang="en-GB" sz="2300" dirty="0" smtClean="0"/>
              <a:t>P7 - P</a:t>
            </a:r>
            <a:r>
              <a:rPr lang="en-GB" sz="2300" dirty="0" smtClean="0"/>
              <a:t>roject Review – </a:t>
            </a:r>
            <a:r>
              <a:rPr lang="en-GB" sz="2300" dirty="0" err="1" smtClean="0"/>
              <a:t>Costings</a:t>
            </a:r>
            <a:r>
              <a:rPr lang="en-GB" sz="2300" dirty="0" smtClean="0"/>
              <a:t> and Quality of Final Product</a:t>
            </a:r>
            <a:endParaRPr lang="en-GB" sz="2300" dirty="0"/>
          </a:p>
        </p:txBody>
      </p:sp>
    </p:spTree>
    <p:extLst>
      <p:ext uri="{BB962C8B-B14F-4D97-AF65-F5344CB8AC3E}">
        <p14:creationId xmlns:p14="http://schemas.microsoft.com/office/powerpoint/2010/main" val="38230113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8990</TotalTime>
  <Words>2664</Words>
  <Application>Microsoft Office PowerPoint</Application>
  <PresentationFormat>On-screen Show (4:3)</PresentationFormat>
  <Paragraphs>124</Paragraphs>
  <Slides>14</Slides>
  <Notes>1</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Concourse</vt:lpstr>
      <vt:lpstr>Unit 09</vt:lpstr>
      <vt:lpstr>LO4 - Assessment Criteria</vt:lpstr>
      <vt:lpstr>Assessment Criteria P1, P2 and M2</vt:lpstr>
      <vt:lpstr>LO4 - Be able to review the project management process </vt:lpstr>
      <vt:lpstr>LO4 - Be able to review the project management process </vt:lpstr>
      <vt:lpstr>LO4 - Be able to review the project management process </vt:lpstr>
      <vt:lpstr>LO4 - Be able to review the project management process </vt:lpstr>
      <vt:lpstr>P7 - Project Review – Milestones and Specification</vt:lpstr>
      <vt:lpstr>P7 - Project Review – Costings and Quality of Final Product</vt:lpstr>
      <vt:lpstr>P7 - Project Review – External Factors of Influence</vt:lpstr>
      <vt:lpstr>P7 - Project Review – Gaining and Evaluating Feedback</vt:lpstr>
      <vt:lpstr>P7.7 - Review of Project Management Skills </vt:lpstr>
      <vt:lpstr>D2.6 - Recommendations for Improvements </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195</cp:revision>
  <dcterms:created xsi:type="dcterms:W3CDTF">2010-12-28T13:51:34Z</dcterms:created>
  <dcterms:modified xsi:type="dcterms:W3CDTF">2014-02-18T16:09:23Z</dcterms:modified>
</cp:coreProperties>
</file>